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558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185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599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891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888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323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417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041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316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45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11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8501D-57EF-45A5-B7D6-FCEC254D6878}" type="datetimeFigureOut">
              <a:rPr lang="ar-IQ" smtClean="0"/>
              <a:t>16/08/1446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F088-9DA4-4A53-A280-E0E9275372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223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General anesthesia</a:t>
            </a:r>
            <a:br>
              <a:rPr lang="en-US" b="1" dirty="0" smtClean="0">
                <a:latin typeface="Andalus" pitchFamily="18" charset="-78"/>
                <a:cs typeface="Andalus" pitchFamily="18" charset="-78"/>
              </a:rPr>
            </a:br>
            <a:r>
              <a:rPr lang="en-US" b="1" dirty="0" smtClean="0">
                <a:latin typeface="Andalus" pitchFamily="18" charset="-78"/>
                <a:cs typeface="Andalus" pitchFamily="18" charset="-78"/>
              </a:rPr>
              <a:t>Practical part  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Dr. Alaa Ahmed Ibrahim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IQ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711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Signs of medium anesthesia </a:t>
            </a:r>
            <a:endParaRPr lang="ar-IQ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616624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Andalus" pitchFamily="18" charset="-78"/>
                <a:cs typeface="Andalus" pitchFamily="18" charset="-78"/>
              </a:rPr>
              <a:t>Mandibular muscle tone is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some </a:t>
            </a:r>
          </a:p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In horse roving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eye movements</a:t>
            </a:r>
            <a:r>
              <a:rPr lang="en-US" sz="2800" dirty="0"/>
              <a:t> </a:t>
            </a:r>
            <a:endParaRPr lang="en-US" sz="2800" dirty="0" smtClean="0"/>
          </a:p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Eye ball  is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ventromedial location </a:t>
            </a:r>
          </a:p>
          <a:p>
            <a:pPr algn="l" rtl="0"/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In dog and cat ,Pedal reflex is lost</a:t>
            </a:r>
          </a:p>
          <a:p>
            <a:pPr algn="l" rtl="0"/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Vent reflex in bird (anal reflex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) is present 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Swallowing  and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vomiting is lost but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persists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in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cats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ar-IQ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6385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Signs of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deep 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anesthesia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Eye ball central position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Breathing regular and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abdominal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Regular pulse rate and usually  slightly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accelerate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corneal reflex persists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 horses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Vent reflex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is lost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Abdominal breathing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Lost of jaw tone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Anal sphincter of horses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may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gape to such an extent that feces can be observed in the anal canal</a:t>
            </a:r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576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Signs of </a:t>
            </a:r>
            <a:r>
              <a:rPr lang="en-US" sz="40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Stage IV (overdosage)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800" dirty="0">
                <a:latin typeface="Andalus" pitchFamily="18" charset="-78"/>
                <a:cs typeface="Andalus" pitchFamily="18" charset="-78"/>
              </a:rPr>
              <a:t>CNS is extremely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depressed</a:t>
            </a:r>
          </a:p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Respiration stop </a:t>
            </a:r>
          </a:p>
          <a:p>
            <a:pPr algn="l" rtl="0"/>
            <a:r>
              <a:rPr lang="en-US" sz="28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heart is beat for short time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lvl="0" algn="l" rtl="0"/>
            <a:r>
              <a:rPr lang="en-US" sz="28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blood pressure is at the  shock level </a:t>
            </a:r>
            <a:endParaRPr lang="en-US" sz="2800" dirty="0" smtClean="0">
              <a:solidFill>
                <a:prstClr val="black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Capillary refill time is markedly delayed , and pupils are widely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dilated</a:t>
            </a:r>
          </a:p>
          <a:p>
            <a:pPr lvl="0" algn="l" rtl="0"/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Anal and bladder sphincters  relax</a:t>
            </a:r>
          </a:p>
          <a:p>
            <a:pPr lvl="0" algn="l" rtl="0"/>
            <a:endParaRPr lang="en-US" sz="2800" dirty="0">
              <a:solidFill>
                <a:prstClr val="black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800">
                <a:latin typeface="Andalus" pitchFamily="18" charset="-78"/>
                <a:cs typeface="Andalus" pitchFamily="18" charset="-78"/>
              </a:rPr>
              <a:t>Death quickly occur unless immediate resuscitative steps are taken</a:t>
            </a:r>
            <a:endParaRPr lang="ar-IQ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722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Stages of general anesthesia 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Andalus" pitchFamily="18" charset="-78"/>
                <a:cs typeface="Andalus" pitchFamily="18" charset="-78"/>
              </a:rPr>
              <a:t>First stage  (voluntary movement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algn="l" rtl="0"/>
            <a:r>
              <a:rPr lang="en-US" dirty="0">
                <a:latin typeface="Andalus" pitchFamily="18" charset="-78"/>
                <a:cs typeface="Andalus" pitchFamily="18" charset="-78"/>
              </a:rPr>
              <a:t>Stage II (involuntary movement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 delirium stage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>
                <a:latin typeface="Andalus" pitchFamily="18" charset="-78"/>
                <a:cs typeface="Andalus" pitchFamily="18" charset="-78"/>
              </a:rPr>
            </a:br>
            <a:r>
              <a:rPr lang="en-US" dirty="0">
                <a:latin typeface="Andalus" pitchFamily="18" charset="-78"/>
                <a:cs typeface="Andalus" pitchFamily="18" charset="-78"/>
              </a:rPr>
              <a:t>Delirium stage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Stage of surgical anesthesia </a:t>
            </a:r>
          </a:p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Overdosage stage </a:t>
            </a:r>
          </a:p>
          <a:p>
            <a:pPr algn="l" rtl="0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9257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Signs of stage I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5760640"/>
          </a:xfrm>
        </p:spPr>
        <p:txBody>
          <a:bodyPr/>
          <a:lstStyle/>
          <a:p>
            <a:pPr lvl="0"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Nervous animals are bound to resist restraint.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Animals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may struggle violently and voluntarily </a:t>
            </a:r>
            <a:endParaRPr lang="en-US" sz="2400" dirty="0" smtClean="0">
              <a:solidFill>
                <a:prstClr val="black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Breath holding of animal 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for short periods.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Strong and rapid heart beat 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Pupillary dilation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Salivation , urination , and defecation are frequent in some species </a:t>
            </a:r>
          </a:p>
          <a:p>
            <a:pPr lvl="0" algn="l" rtl="0">
              <a:buFont typeface="Wingdings" pitchFamily="2" charset="2"/>
              <a:buChar char="q"/>
            </a:pPr>
            <a:endParaRPr lang="ar-IQ" sz="2400" dirty="0">
              <a:solidFill>
                <a:prstClr val="black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693" y="4653136"/>
            <a:ext cx="3914800" cy="21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5" y="4653136"/>
            <a:ext cx="3253904" cy="21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21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Signs of 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Stage II (involuntary movement) delirium stage </a:t>
            </a:r>
            <a:br>
              <a:rPr lang="en-US" sz="3200" dirty="0">
                <a:latin typeface="Andalus" pitchFamily="18" charset="-78"/>
                <a:cs typeface="Andalus" pitchFamily="18" charset="-78"/>
              </a:rPr>
            </a:br>
            <a:endParaRPr lang="ar-IQ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616624"/>
          </a:xfrm>
        </p:spPr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Loss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all voluntary control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of the animals 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Animal React 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to external stimuli by violent reflex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struggling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Fast and strong heartbeat , cardiac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arrhythmia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widely dilated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pupil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Nystagmus commonly occur in horses.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Animals may whine, cry, bellow, or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neigh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salivation in ruminants and cats </a:t>
            </a:r>
            <a:endParaRPr lang="en-US" sz="2400" dirty="0" smtClean="0">
              <a:solidFill>
                <a:prstClr val="black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Vomiting  in dogs, cats , and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goats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In cat and pig , larynx is very sensitive in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this stage and stimulation may cause laryngeal spasms</a:t>
            </a:r>
          </a:p>
          <a:p>
            <a:pPr lvl="0" algn="l" rtl="0"/>
            <a:endParaRPr lang="en-US" sz="2400" dirty="0" smtClean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716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rtl="0"/>
            <a:r>
              <a:rPr lang="en-US" sz="32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Signs of Stage II (involuntary movement) delirium stage </a:t>
            </a:r>
            <a:br>
              <a:rPr lang="en-US" sz="32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400600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Jaw tone is still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present at this stage and endotracheal intubation in dog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and cat may initiate vomition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and active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regurgitation in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ruminants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stimulation of any kind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of reflexes should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be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avoided because of the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exaggerated reflex responses during this stage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21946"/>
            <a:ext cx="2350765" cy="271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8"/>
          <a:stretch/>
        </p:blipFill>
        <p:spPr bwMode="auto">
          <a:xfrm>
            <a:off x="402676" y="4149080"/>
            <a:ext cx="3762794" cy="2583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Signs of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Stage III (stage of surgical anesthesia )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This stage characterized by –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unconsciousness with progressive depression of the reflexes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Muscular relaxation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develops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Ventilation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becomes slow and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regular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Vomiting and swallowing reflexes are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lost</a:t>
            </a:r>
          </a:p>
          <a:p>
            <a:pPr marL="0" indent="0" algn="l" rtl="0">
              <a:buNone/>
            </a:pP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This stage is divided into three planes :-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latin typeface="Andalus" pitchFamily="18" charset="-78"/>
                <a:cs typeface="Andalus" pitchFamily="18" charset="-78"/>
              </a:rPr>
              <a:t>Light anesthesia 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persists until eyeball movement stop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latin typeface="Andalus" pitchFamily="18" charset="-78"/>
                <a:cs typeface="Andalus" pitchFamily="18" charset="-78"/>
              </a:rPr>
              <a:t>Medium anesthesia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stable respiration and pulse rate, absent of the following reflexes  laryngeal reflex  , palpebral reflex, corneal reflex, and adequate muscle relaxation and analgesia for most surgical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procedures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latin typeface="Andalus" pitchFamily="18" charset="-78"/>
                <a:cs typeface="Andalus" pitchFamily="18" charset="-78"/>
              </a:rPr>
              <a:t>Deep anesthesia 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decrease intercostal muscle function, profound muscle relaxation, diaphragmatic breathing and centered and dilated pupil</a:t>
            </a:r>
          </a:p>
          <a:p>
            <a:pPr algn="l" rtl="0">
              <a:buFont typeface="Wingdings" pitchFamily="2" charset="2"/>
              <a:buChar char="Ø"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Ø"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Ø"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Wingdings" pitchFamily="2" charset="2"/>
              <a:buChar char="v"/>
            </a:pPr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399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Signs of light anesthesia 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836712"/>
            <a:ext cx="8579296" cy="5616624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Eyeballs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are generally turned downward in dogs, cats , and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pigs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and eyelids are usually closed</a:t>
            </a:r>
          </a:p>
          <a:p>
            <a:pPr algn="l" rtl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Photo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motor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reflex(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constriction of the pupil on exposure to light stimuli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 is present </a:t>
            </a:r>
          </a:p>
          <a:p>
            <a:pPr algn="l" rtl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Nystagmus and lacrimation in horses 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</a:rPr>
              <a:t>Palpebral reflex( blink induced by touching the eyelids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 is present 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</a:rPr>
              <a:t>Corneal reflex(Blinking induced by gently touching the cornea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 is present </a:t>
            </a:r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268" y="4221088"/>
            <a:ext cx="237844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35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Signs of light anesthesia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544616"/>
          </a:xfrm>
        </p:spPr>
        <p:txBody>
          <a:bodyPr/>
          <a:lstStyle/>
          <a:p>
            <a:pPr lvl="0" algn="l" rtl="0"/>
            <a:r>
              <a:rPr lang="en-US" sz="2400" b="1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Coughing and laryngeal reflexes 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in response to intubation are lost in light surgical anesthesia, but may persist into medium anesthesia in cats</a:t>
            </a:r>
          </a:p>
          <a:p>
            <a:pPr lvl="0" algn="l" rtl="0"/>
            <a:r>
              <a:rPr lang="en-US" sz="2400" b="1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Swallowing  and vomiting reflexes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disappear in light plane of anesthesia  but persists into medium anesthesia in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cats</a:t>
            </a:r>
          </a:p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Limb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muscles are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relaxed</a:t>
            </a:r>
          </a:p>
          <a:p>
            <a:pPr lvl="0" algn="l" rtl="0"/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Resistance to opening the mouth fully (jaw tone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) is present </a:t>
            </a:r>
          </a:p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Digital </a:t>
            </a:r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(pedal)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reflex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dogs and cats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(limb is flexed in response to painful stimulation of the digits or interdigital region)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) is present 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</a:rPr>
              <a:t>Presence of gag reflex and swallowing is signs of light level  </a:t>
            </a:r>
          </a:p>
          <a:p>
            <a:pPr lvl="0" algn="l" rtl="0"/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877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Signs of light anesthesia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4857403"/>
          </a:xfrm>
        </p:spPr>
        <p:txBody>
          <a:bodyPr/>
          <a:lstStyle/>
          <a:p>
            <a:pPr algn="l" rtl="0"/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Eyeball central (pupil medium size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)</a:t>
            </a:r>
          </a:p>
          <a:p>
            <a:pPr algn="l" rtl="0"/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Reflex movement in response to surgical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stimulation</a:t>
            </a:r>
          </a:p>
          <a:p>
            <a:pPr algn="l" rtl="0"/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Sudden increase in heart and respiratory rate in response to surgical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stimulation</a:t>
            </a:r>
          </a:p>
          <a:p>
            <a:pPr algn="l" rtl="0"/>
            <a:r>
              <a:rPr lang="en-US" sz="24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Spontaneous </a:t>
            </a:r>
            <a:r>
              <a:rPr lang="en-US" sz="2400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movement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</a:rPr>
              <a:t>Mandibular muscle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tone is lots 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</a:rPr>
              <a:t>Anal sphincter of horses is  tight</a:t>
            </a:r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04313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630</Words>
  <Application>Microsoft Office PowerPoint</Application>
  <PresentationFormat>عرض على الشاشة (3:4)‏</PresentationFormat>
  <Paragraphs>85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General anesthesia Practical part  </vt:lpstr>
      <vt:lpstr>Stages of general anesthesia </vt:lpstr>
      <vt:lpstr>Signs of stage I </vt:lpstr>
      <vt:lpstr>Signs of Stage II (involuntary movement) delirium stage  </vt:lpstr>
      <vt:lpstr>Signs of Stage II (involuntary movement) delirium stage  </vt:lpstr>
      <vt:lpstr>Signs of Stage III (stage of surgical anesthesia )</vt:lpstr>
      <vt:lpstr>Signs of light anesthesia </vt:lpstr>
      <vt:lpstr>Signs of light anesthesia </vt:lpstr>
      <vt:lpstr>Signs of light anesthesia </vt:lpstr>
      <vt:lpstr>Signs of medium anesthesia </vt:lpstr>
      <vt:lpstr>Signs of deep  anesthesia </vt:lpstr>
      <vt:lpstr>Signs of Stage IV (overdosage)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anesthesia Practical part</dc:title>
  <dc:creator>Maher</dc:creator>
  <cp:lastModifiedBy>Maher</cp:lastModifiedBy>
  <cp:revision>33</cp:revision>
  <dcterms:created xsi:type="dcterms:W3CDTF">2025-02-01T16:34:26Z</dcterms:created>
  <dcterms:modified xsi:type="dcterms:W3CDTF">2025-02-14T04:00:12Z</dcterms:modified>
</cp:coreProperties>
</file>